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917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9C476C-184D-3EAF-000B-9CAF25279688}" v="8" dt="2025-01-06T04:50:18.2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253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21360-4136-3DD6-499F-34E8C0492F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A9D5E-80BE-5142-FFC5-0EDE27760F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F6969-91C5-F4B6-8C8D-658DB14DE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15ECE-12FB-D937-CD51-7DC0400D6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2D7CA-27DE-B704-A1B4-76F63C37B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43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481BE-CAA2-A1FF-3692-07151FDD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D1492B-CC38-5099-183B-FA714B4C46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59C30-4C2D-15AF-FE17-772117B24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8AD5C-1231-A473-AFDE-EE17FF14C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200E4-DD34-CB1B-75A6-38A556568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1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0E7A2C-9701-F28D-89D2-E30C3617DB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58FE68-4E03-DE02-7BB1-56FA1CA3C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BD8EC-5F16-7711-6428-34803340C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52CE6-02B0-DC11-C319-15B8AC9F8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3B67A-D2D4-F7A0-3286-8007D4F3F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380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644EF-4C11-99AD-1E4F-BD6367930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FD0EF-0603-F469-70D1-596400451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BAA94-E1FB-F731-0A99-E87D5BA9B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16CDE-291D-80CD-15F2-FB0D9FD13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FFF22-5A81-EE97-165A-3F070460B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7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6C3AA-6EF0-0BA4-4356-F49CA4F9B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80662-174D-1F4E-64AE-FBE18093F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80DD8-5640-1CDD-CE9C-3A28AC82C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2C6FD-16B5-F195-9E23-32685EA6E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DC936-C49D-FF96-F283-11BAAAE24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5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75E6C-5FA4-2EF7-F381-E7FD84275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F51C8-25E0-F75F-E6B8-E63238B234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0384F9-A452-B5B7-A9C1-1E732DB92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FE0D41-755E-5CD2-29CF-E99C07892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5D3592-6B45-73BA-CE71-356023912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E930ED-98A5-8A81-0F63-8B00879D2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092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C67F9-A700-2973-5891-8E2C43C7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14919-F185-9BD4-A832-EA8DC1A27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44EC30-9C83-B2AC-3D98-8FFB1AB1B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F96005-03AC-F12A-3003-4E3805EF2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E8FA9F-B4DC-B6FA-51DF-960559456D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7FC9F-BB04-73EE-D739-37ADC0FEA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1A2CED-5BD9-14BF-ABC8-BF0A8380A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3E468E-3B5A-FC45-8C8A-3BACEC70A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52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B366C-C5E7-984D-E5B2-7631720FE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AC5D0A-280E-EA8B-F664-7378C0136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9D28B5-A5DA-B759-43A2-1B7F0DA32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11218-D0B3-0E57-4A81-B825606E1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827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EDCEA6-7DCF-F5DC-17F5-E0A556020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221B-F2F1-44FF-BFE6-9B2852828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31CFD-5E04-E0BF-1BDB-7642F0A24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949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E5846-9C3A-5F81-7569-A8AB4CC62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86DCA-F16F-4B57-B221-C6879E3BF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590EC-DF2B-8FAE-A106-0E2072F4F6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0B28E0-7719-E8B6-9A88-8E76935C4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FADAC-C003-4BA3-AFA5-36FBD69D6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CF620-F0B9-2904-1C4F-9C28515A9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06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60FEE-3A58-CD8D-2BE6-37DE4E914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435BB9-B6F9-23EE-F015-633D3E94CB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090B49-A4EB-8E73-E4D6-E2F6B4EE2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AB7D88-22E0-3CA2-19F1-53B8DB4C3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87CB0-FAF8-DD0C-934E-EEA7C7496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2984F5-60DA-ED0A-1144-8F972E7AD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05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228765-0106-4796-E78E-B02DAAE95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B41CF-4DE8-C6EC-185B-4E52167C5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E1F1F-8077-5468-338A-51B010C39D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4E6EE-30BE-46E6-AAE1-A0FAFE2E9BA8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FDE59-D39F-772F-E353-EA1F6E6F2D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7668F-F76E-8DBC-434D-0983460585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A31C8-DD02-4D24-A552-46DEEC5E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06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stockphoto-1349162463-640_adpp_is">
            <a:hlinkClick r:id="" action="ppaction://media"/>
            <a:extLst>
              <a:ext uri="{FF2B5EF4-FFF2-40B4-BE49-F238E27FC236}">
                <a16:creationId xmlns:a16="http://schemas.microsoft.com/office/drawing/2014/main" id="{D8ACD002-3481-6E8F-D66F-F1D06A078C9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4" y="0"/>
            <a:ext cx="12331713" cy="693928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7A7B47-4EED-EEC7-73DB-0C1D22AEBFF9}"/>
              </a:ext>
            </a:extLst>
          </p:cNvPr>
          <p:cNvSpPr txBox="1"/>
          <p:nvPr/>
        </p:nvSpPr>
        <p:spPr>
          <a:xfrm>
            <a:off x="3943848" y="2727297"/>
            <a:ext cx="4548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778923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AC3FB-7740-DDC9-80E0-65330DD60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0"/>
            <a:ext cx="10515600" cy="1038432"/>
          </a:xfrm>
        </p:spPr>
        <p:txBody>
          <a:bodyPr>
            <a:normAutofit/>
          </a:bodyPr>
          <a:lstStyle/>
          <a:p>
            <a:r>
              <a:rPr lang="en-US" sz="3800" b="1" dirty="0">
                <a:solidFill>
                  <a:schemeClr val="accent4"/>
                </a:solidFill>
                <a:latin typeface="Times New Roman"/>
                <a:ea typeface="Calibri Light"/>
                <a:cs typeface="Calibri Light"/>
              </a:rPr>
              <a:t>Dashboard</a:t>
            </a:r>
            <a:endParaRPr lang="en-US" sz="3800" b="1">
              <a:solidFill>
                <a:schemeClr val="accent4"/>
              </a:solidFill>
              <a:latin typeface="Times New Roman"/>
              <a:cs typeface="Times New Roman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CEE582-77EB-2CDE-35E9-607951AD8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7040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>
                <a:latin typeface="Times New Roman"/>
                <a:ea typeface="Calibri"/>
                <a:cs typeface="Calibri"/>
              </a:rPr>
              <a:t>Dashboard is a visual representation of a data in the form of charts and graphs which are easier to analyze.</a:t>
            </a:r>
          </a:p>
          <a:p>
            <a:endParaRPr lang="en-US" sz="2600" dirty="0">
              <a:latin typeface="Times New Roman"/>
              <a:ea typeface="Calibri"/>
              <a:cs typeface="Calibri"/>
            </a:endParaRPr>
          </a:p>
          <a:p>
            <a:r>
              <a:rPr lang="en-US" sz="2600" dirty="0">
                <a:latin typeface="Times New Roman"/>
                <a:ea typeface="Calibri"/>
                <a:cs typeface="Calibri"/>
              </a:rPr>
              <a:t>They consolidate data from various </a:t>
            </a:r>
            <a:r>
              <a:rPr lang="en-US" sz="2600" dirty="0">
                <a:latin typeface="Times New Roman"/>
                <a:ea typeface="+mn-lt"/>
                <a:cs typeface="+mn-lt"/>
              </a:rPr>
              <a:t> sources into a single interface.</a:t>
            </a:r>
            <a:endParaRPr lang="en-US" sz="2600" dirty="0">
              <a:latin typeface="Times New Roman"/>
              <a:ea typeface="Calibri"/>
              <a:cs typeface="Calibri"/>
            </a:endParaRPr>
          </a:p>
          <a:p>
            <a:endParaRPr lang="en-US" sz="2600" dirty="0">
              <a:latin typeface="Times New Roman"/>
              <a:ea typeface="Calibri"/>
              <a:cs typeface="Calibri"/>
            </a:endParaRPr>
          </a:p>
          <a:p>
            <a:r>
              <a:rPr lang="en-US" sz="2600" dirty="0">
                <a:latin typeface="Times New Roman"/>
                <a:ea typeface="Calibri"/>
                <a:cs typeface="Calibri"/>
              </a:rPr>
              <a:t>Dashboard can be interactive by applying the slicers.</a:t>
            </a:r>
            <a:endParaRPr lang="en-US" dirty="0"/>
          </a:p>
          <a:p>
            <a:endParaRPr lang="en-US" sz="2600" dirty="0">
              <a:latin typeface="Times New Roman"/>
              <a:ea typeface="Calibri"/>
              <a:cs typeface="Calibri"/>
            </a:endParaRPr>
          </a:p>
          <a:p>
            <a:r>
              <a:rPr lang="en-US" sz="2600" dirty="0">
                <a:latin typeface="Times New Roman"/>
                <a:ea typeface="+mn-lt"/>
                <a:cs typeface="+mn-lt"/>
              </a:rPr>
              <a:t>By providing actionable insights at a glance, dashboards support faster and more informed decision-making.</a:t>
            </a:r>
            <a:endParaRPr lang="en-US" sz="2600">
              <a:latin typeface="Times New Roman"/>
              <a:ea typeface="Calibri"/>
              <a:cs typeface="Calibri"/>
            </a:endParaRPr>
          </a:p>
          <a:p>
            <a:pPr marL="0" indent="0">
              <a:buNone/>
            </a:pPr>
            <a:endParaRPr lang="en-US" sz="2600" dirty="0">
              <a:latin typeface="Times New Roman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5929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5E97-3CD8-82FA-FD8C-6F65F392D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54420"/>
            <a:ext cx="10515600" cy="1325563"/>
          </a:xfrm>
        </p:spPr>
        <p:txBody>
          <a:bodyPr>
            <a:normAutofit/>
          </a:bodyPr>
          <a:lstStyle/>
          <a:p>
            <a:r>
              <a:rPr lang="en-US" sz="3800" b="1" dirty="0">
                <a:solidFill>
                  <a:schemeClr val="tx1">
                    <a:lumMod val="49000"/>
                    <a:lumOff val="51000"/>
                  </a:schemeClr>
                </a:solidFill>
                <a:latin typeface="Times New Roman"/>
                <a:ea typeface="Calibri Light"/>
                <a:cs typeface="Calibri Light"/>
              </a:rPr>
              <a:t>What-If Analysis &amp; Goal Seek</a:t>
            </a:r>
            <a:endParaRPr lang="en-US" sz="3800" b="1" dirty="0">
              <a:solidFill>
                <a:schemeClr val="tx1">
                  <a:lumMod val="49000"/>
                  <a:lumOff val="51000"/>
                </a:schemeClr>
              </a:solidFill>
              <a:latin typeface="Times New Roman"/>
            </a:endParaRP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AAB8EE4B-4442-2B51-2884-149D8C1C2B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2241" y="1309327"/>
            <a:ext cx="4284518" cy="1989569"/>
          </a:xfr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0AE186D-FF02-50AB-DCE4-B6E53B9119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32" r="136" b="19293"/>
          <a:stretch/>
        </p:blipFill>
        <p:spPr>
          <a:xfrm>
            <a:off x="842898" y="3704510"/>
            <a:ext cx="8137775" cy="276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468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9EF58-333B-FAFD-67A8-3C56E1B49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solidFill>
                  <a:srgbClr val="00B050"/>
                </a:solidFill>
                <a:latin typeface="Times New Roman"/>
                <a:cs typeface="Times New Roman"/>
              </a:rPr>
              <a:t>Macros and Automation </a:t>
            </a:r>
            <a:endParaRPr lang="en-US" sz="3800">
              <a:solidFill>
                <a:srgbClr val="00B050"/>
              </a:solidFill>
              <a:latin typeface="Times New Roman"/>
              <a:cs typeface="Times New Roman"/>
            </a:endParaRPr>
          </a:p>
        </p:txBody>
      </p:sp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96D876D6-5ADD-9FAC-3FD5-21696CB2D6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742" y="1693008"/>
            <a:ext cx="7972517" cy="4651519"/>
          </a:xfrm>
        </p:spPr>
      </p:pic>
    </p:spTree>
    <p:extLst>
      <p:ext uri="{BB962C8B-B14F-4D97-AF65-F5344CB8AC3E}">
        <p14:creationId xmlns:p14="http://schemas.microsoft.com/office/powerpoint/2010/main" val="1558145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3235C-8072-48CD-BA92-04B61949E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847" y="107390"/>
            <a:ext cx="10515600" cy="1325563"/>
          </a:xfrm>
        </p:spPr>
        <p:txBody>
          <a:bodyPr>
            <a:normAutofit/>
          </a:bodyPr>
          <a:lstStyle/>
          <a:p>
            <a:r>
              <a:rPr lang="en-US" sz="3800" b="1" dirty="0">
                <a:solidFill>
                  <a:srgbClr val="199173"/>
                </a:solidFill>
                <a:latin typeface="Times New Roman"/>
                <a:cs typeface="Times New Roman"/>
              </a:rPr>
              <a:t>Insights and Recommendations </a:t>
            </a:r>
            <a:endParaRPr lang="en-US" sz="3800" dirty="0">
              <a:solidFill>
                <a:srgbClr val="199173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59F7F-A43E-E7AD-D740-37B142F9C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92" y="1693104"/>
            <a:ext cx="11465338" cy="44838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600" dirty="0">
                <a:latin typeface="Times New Roman"/>
                <a:ea typeface="+mn-lt"/>
                <a:cs typeface="+mn-lt"/>
              </a:rPr>
              <a:t>1.Overall Standard Class is having the highest Sales. </a:t>
            </a:r>
          </a:p>
          <a:p>
            <a:pPr marL="0" indent="0">
              <a:buNone/>
            </a:pPr>
            <a:endParaRPr lang="en-US" sz="2600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600" dirty="0">
                <a:latin typeface="Times New Roman"/>
                <a:ea typeface="+mn-lt"/>
                <a:cs typeface="+mn-lt"/>
              </a:rPr>
              <a:t>2.Based on Sales best in Technology (Phones) and low in Office Supplies(fasteners).</a:t>
            </a:r>
          </a:p>
          <a:p>
            <a:pPr marL="0" indent="0">
              <a:buNone/>
            </a:pPr>
            <a:endParaRPr lang="en-US" sz="2600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600" dirty="0">
                <a:latin typeface="Times New Roman"/>
                <a:ea typeface="+mn-lt"/>
                <a:cs typeface="+mn-lt"/>
              </a:rPr>
              <a:t>3.On comparing adjusted sales with Net sales is having  large difference where after providing the discount sales increased.</a:t>
            </a:r>
            <a:endParaRPr lang="en-US"/>
          </a:p>
          <a:p>
            <a:pPr marL="0" indent="0">
              <a:buNone/>
            </a:pPr>
            <a:endParaRPr lang="en-US" sz="260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600" dirty="0">
                <a:latin typeface="Times New Roman"/>
                <a:ea typeface="+mn-lt"/>
                <a:cs typeface="+mn-lt"/>
              </a:rPr>
              <a:t>4. By optimizing the discount strategies we can increase the sales and once which are having the losses has to be improved either by quality or other constraints has to be considered. </a:t>
            </a:r>
            <a:endParaRPr lang="en-US" sz="2600">
              <a:latin typeface="Times New Roman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860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photo-1390207550-640_adpp_is">
            <a:hlinkClick r:id="" action="ppaction://media"/>
            <a:extLst>
              <a:ext uri="{FF2B5EF4-FFF2-40B4-BE49-F238E27FC236}">
                <a16:creationId xmlns:a16="http://schemas.microsoft.com/office/drawing/2014/main" id="{8F2A3E94-A10B-2378-B6D5-B6BF4C6D50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16" y="-9192"/>
            <a:ext cx="12172121" cy="68668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A8B236-7EEC-F6F5-B054-A4B7C9B5F7F3}"/>
              </a:ext>
            </a:extLst>
          </p:cNvPr>
          <p:cNvSpPr txBox="1"/>
          <p:nvPr/>
        </p:nvSpPr>
        <p:spPr>
          <a:xfrm>
            <a:off x="4105966" y="2758661"/>
            <a:ext cx="4863547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b="1" dirty="0">
                <a:latin typeface="Algerian"/>
                <a:ea typeface="Calibri"/>
                <a:cs typeface="Calibri"/>
              </a:rPr>
              <a:t>Thank You</a:t>
            </a:r>
            <a:r>
              <a:rPr lang="en-US" sz="6000" dirty="0">
                <a:latin typeface="Algerian"/>
                <a:ea typeface="Calibri"/>
                <a:cs typeface="Calibri"/>
              </a:rPr>
              <a:t>​</a:t>
            </a:r>
            <a:endParaRPr lang="en-US" sz="600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6208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commerce Selling Online · Free photo on Pixabay">
            <a:extLst>
              <a:ext uri="{FF2B5EF4-FFF2-40B4-BE49-F238E27FC236}">
                <a16:creationId xmlns:a16="http://schemas.microsoft.com/office/drawing/2014/main" id="{06CF4965-7C55-A4EC-6B4F-F26C426645A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-5495"/>
            <a:ext cx="12192000" cy="686898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8F3EEDD-3247-6E78-D013-8F408B6FF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11090030" cy="1349009"/>
          </a:xfrm>
        </p:spPr>
        <p:txBody>
          <a:bodyPr/>
          <a:lstStyle/>
          <a:p>
            <a:pPr>
              <a:spcBef>
                <a:spcPts val="1000"/>
              </a:spcBef>
            </a:pPr>
            <a:r>
              <a:rPr lang="en-US" dirty="0">
                <a:solidFill>
                  <a:srgbClr val="0070C0"/>
                </a:solidFill>
                <a:latin typeface="Algerian"/>
              </a:rPr>
              <a:t>Sales Dataset Analysis – Advanced Excel Project</a:t>
            </a:r>
          </a:p>
          <a:p>
            <a:endParaRPr lang="en-US" dirty="0">
              <a:ea typeface="Calibri Light"/>
              <a:cs typeface="Calibri Light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783B73-4EF5-3C28-639F-6B16C777C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667463-C526-ED19-31EE-66FB49D747BC}"/>
              </a:ext>
            </a:extLst>
          </p:cNvPr>
          <p:cNvSpPr txBox="1"/>
          <p:nvPr/>
        </p:nvSpPr>
        <p:spPr>
          <a:xfrm>
            <a:off x="2168769" y="2344616"/>
            <a:ext cx="8710245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b="1" dirty="0">
                <a:latin typeface="Times New Roman"/>
                <a:cs typeface="Segoe UI"/>
              </a:rPr>
              <a:t>Name : Deepti </a:t>
            </a:r>
            <a:r>
              <a:rPr lang="en-US" sz="3600" b="1" err="1">
                <a:latin typeface="Times New Roman"/>
                <a:cs typeface="Segoe UI"/>
              </a:rPr>
              <a:t>Horakeri</a:t>
            </a:r>
            <a:r>
              <a:rPr lang="en-US" sz="3600" dirty="0">
                <a:latin typeface="Times New Roman"/>
                <a:cs typeface="Segoe UI"/>
              </a:rPr>
              <a:t>​</a:t>
            </a:r>
          </a:p>
          <a:p>
            <a:pPr algn="ctr"/>
            <a:r>
              <a:rPr lang="en-US" sz="3600" b="1" dirty="0">
                <a:latin typeface="Times New Roman"/>
                <a:cs typeface="Segoe UI"/>
              </a:rPr>
              <a:t>Date : 30/12/2024</a:t>
            </a:r>
            <a:r>
              <a:rPr lang="en-US" sz="3600" dirty="0">
                <a:latin typeface="Times New Roman"/>
                <a:cs typeface="Segoe UI"/>
              </a:rPr>
              <a:t>​</a:t>
            </a:r>
          </a:p>
          <a:p>
            <a:pPr algn="ctr"/>
            <a:r>
              <a:rPr lang="en-US" sz="3600" b="1" dirty="0">
                <a:latin typeface="Times New Roman"/>
                <a:cs typeface="Segoe UI"/>
              </a:rPr>
              <a:t>Course : Data Science and Data Analytics</a:t>
            </a:r>
            <a:r>
              <a:rPr lang="en-US" sz="3600" dirty="0">
                <a:latin typeface="Times New Roman"/>
                <a:cs typeface="Segoe UI"/>
              </a:rPr>
              <a:t>​</a:t>
            </a:r>
          </a:p>
          <a:p>
            <a:pPr algn="ctr"/>
            <a:r>
              <a:rPr lang="en-US" sz="3600" b="1" dirty="0">
                <a:latin typeface="Times New Roman"/>
                <a:cs typeface="Segoe UI"/>
              </a:rPr>
              <a:t>Batch : B5 Online</a:t>
            </a:r>
            <a:r>
              <a:rPr lang="en-US" sz="3600" dirty="0">
                <a:latin typeface="Times New Roman"/>
                <a:cs typeface="Segoe UI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457163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F1A95-6092-2F12-4B87-566FA1BC3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40" y="-635"/>
            <a:ext cx="10515600" cy="1325563"/>
          </a:xfrm>
        </p:spPr>
        <p:txBody>
          <a:bodyPr>
            <a:normAutofit/>
          </a:bodyPr>
          <a:lstStyle/>
          <a:p>
            <a:r>
              <a:rPr lang="en-US" sz="3800" b="1" dirty="0">
                <a:solidFill>
                  <a:schemeClr val="accent2"/>
                </a:solidFill>
                <a:latin typeface="Times New Roman"/>
                <a:ea typeface="Calibri Light"/>
                <a:cs typeface="Calibri Light"/>
              </a:rPr>
              <a:t>Objective:</a:t>
            </a:r>
            <a:endParaRPr lang="en-US" sz="3800" b="1" dirty="0">
              <a:solidFill>
                <a:schemeClr val="accent2"/>
              </a:solidFill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E53B1-1B10-855B-46A8-9DBFFCE88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157" y="1328669"/>
            <a:ext cx="10515600" cy="48482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>
                <a:latin typeface="Times New Roman"/>
                <a:cs typeface="Times New Roman"/>
              </a:rPr>
              <a:t>To analyze sales data to identify trends, understand sales performance, and provide actionable business insights</a:t>
            </a:r>
            <a:endParaRPr lang="en-US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5BED4A-ECCC-2ECD-1354-0D334BFD48CC}"/>
              </a:ext>
            </a:extLst>
          </p:cNvPr>
          <p:cNvSpPr txBox="1"/>
          <p:nvPr/>
        </p:nvSpPr>
        <p:spPr>
          <a:xfrm>
            <a:off x="828039" y="2903220"/>
            <a:ext cx="2753360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800" b="1" dirty="0">
                <a:solidFill>
                  <a:schemeClr val="accent2"/>
                </a:solidFill>
                <a:latin typeface="Times New Roman"/>
                <a:ea typeface="Calibri"/>
                <a:cs typeface="Calibri"/>
              </a:rPr>
              <a:t>Goals:</a:t>
            </a:r>
            <a:endParaRPr lang="en-US" sz="3800" b="1">
              <a:solidFill>
                <a:schemeClr val="accent2"/>
              </a:solidFill>
              <a:latin typeface="Times New Roman"/>
              <a:ea typeface="Calibri"/>
              <a:cs typeface="Times New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E964E1-E59A-EC9D-308D-AE0558FB9104}"/>
              </a:ext>
            </a:extLst>
          </p:cNvPr>
          <p:cNvSpPr txBox="1"/>
          <p:nvPr/>
        </p:nvSpPr>
        <p:spPr>
          <a:xfrm>
            <a:off x="650240" y="3728720"/>
            <a:ext cx="9895840" cy="1692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971550" indent="-285750">
              <a:buFont typeface="Wingdings"/>
              <a:buChar char="Ø"/>
            </a:pPr>
            <a:r>
              <a:rPr lang="en-US" sz="2600" dirty="0">
                <a:latin typeface="Times New Roman"/>
                <a:cs typeface="Times New Roman"/>
              </a:rPr>
              <a:t>Analyze sales trends. </a:t>
            </a:r>
            <a:endParaRPr lang="en-US" sz="2600" dirty="0">
              <a:latin typeface="Times New Roman"/>
              <a:ea typeface="Calibri"/>
              <a:cs typeface="Times New Roman"/>
            </a:endParaRPr>
          </a:p>
          <a:p>
            <a:pPr marL="971550" indent="-285750">
              <a:buFont typeface="Wingdings"/>
              <a:buChar char="Ø"/>
            </a:pPr>
            <a:r>
              <a:rPr lang="en-US" sz="2600" dirty="0">
                <a:latin typeface="Times New Roman"/>
                <a:cs typeface="Times New Roman"/>
              </a:rPr>
              <a:t>Identify high-performing products and sales channels. </a:t>
            </a:r>
            <a:endParaRPr lang="en-US" sz="2600" dirty="0">
              <a:latin typeface="Times New Roman"/>
              <a:ea typeface="Calibri"/>
              <a:cs typeface="Times New Roman"/>
            </a:endParaRPr>
          </a:p>
          <a:p>
            <a:pPr marL="971550" indent="-285750">
              <a:buFont typeface="Wingdings"/>
              <a:buChar char="Ø"/>
            </a:pPr>
            <a:r>
              <a:rPr lang="en-US" sz="2600" dirty="0">
                <a:latin typeface="Times New Roman"/>
                <a:cs typeface="Times New Roman"/>
              </a:rPr>
              <a:t>Determine the impact of returns and discounts. </a:t>
            </a:r>
            <a:endParaRPr lang="en-US" sz="2600">
              <a:latin typeface="Times New Roman"/>
              <a:ea typeface="Calibri"/>
              <a:cs typeface="Times New Roman"/>
            </a:endParaRPr>
          </a:p>
          <a:p>
            <a:pPr marL="971550" indent="-285750">
              <a:buFont typeface="Wingdings"/>
              <a:buChar char="Ø"/>
            </a:pPr>
            <a:r>
              <a:rPr lang="en-US" sz="2600" dirty="0">
                <a:latin typeface="Times New Roman"/>
                <a:cs typeface="Times New Roman"/>
              </a:rPr>
              <a:t>Create a dynamic dashboard with key metrics.</a:t>
            </a:r>
            <a:r>
              <a:rPr lang="en-US" sz="2600" dirty="0"/>
              <a:t> </a:t>
            </a:r>
            <a:endParaRPr lang="en-US" sz="26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6138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60A5B-653A-1B2D-F59D-AC634E117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0"/>
            <a:ext cx="10515600" cy="1325563"/>
          </a:xfrm>
        </p:spPr>
        <p:txBody>
          <a:bodyPr>
            <a:normAutofit/>
          </a:bodyPr>
          <a:lstStyle/>
          <a:p>
            <a:r>
              <a:rPr lang="en-US" sz="3800" b="1" dirty="0">
                <a:solidFill>
                  <a:schemeClr val="tx2"/>
                </a:solidFill>
                <a:latin typeface="Times New Roman"/>
                <a:cs typeface="Times New Roman"/>
              </a:rPr>
              <a:t>Dataset Overview</a:t>
            </a:r>
            <a:endParaRPr lang="en-US" sz="38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CBDD3-7CDC-F06C-0EB7-63524B573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049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>
                <a:latin typeface="Times New Roman"/>
                <a:ea typeface="Calibri"/>
                <a:cs typeface="Calibri"/>
              </a:rPr>
              <a:t>It contains following rows :</a:t>
            </a:r>
          </a:p>
          <a:p>
            <a:pPr marL="0" indent="0" algn="just">
              <a:buNone/>
            </a:pPr>
            <a:r>
              <a:rPr lang="en-US" sz="2600" dirty="0">
                <a:latin typeface="Times New Roman"/>
                <a:ea typeface="+mn-lt"/>
                <a:cs typeface="+mn-lt"/>
              </a:rPr>
              <a:t>1.Row ID  2.Order ID  3.Order Date  4.Ship Date  5.Ship Mode  6.Customer ID   7.Customer Name 8.Segment  9.Country  10.City  11.State 12.Postal Code   13.Region  14.Product ID 15.Category  16.Sub-Category   17.Product Name   18.Sales    19.Quantity    20.Discount    21.Profit </a:t>
            </a:r>
            <a:endParaRPr lang="en-US" sz="2600" dirty="0">
              <a:latin typeface="Times New Roman"/>
              <a:ea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4839C-6100-1A8E-73BB-C1E12E5DFECE}"/>
              </a:ext>
            </a:extLst>
          </p:cNvPr>
          <p:cNvSpPr txBox="1"/>
          <p:nvPr/>
        </p:nvSpPr>
        <p:spPr>
          <a:xfrm>
            <a:off x="833538" y="3585560"/>
            <a:ext cx="5128925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800" b="1" dirty="0">
                <a:solidFill>
                  <a:schemeClr val="tx2"/>
                </a:solidFill>
                <a:latin typeface="Times New Roman"/>
                <a:cs typeface="Times New Roman"/>
              </a:rPr>
              <a:t>Data Cleaning Process: </a:t>
            </a:r>
            <a:endParaRPr lang="en-US" sz="3800" dirty="0">
              <a:solidFill>
                <a:schemeClr val="tx2"/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64B612-8CD1-49B9-E32F-B1F28D2AED0C}"/>
              </a:ext>
            </a:extLst>
          </p:cNvPr>
          <p:cNvSpPr txBox="1"/>
          <p:nvPr/>
        </p:nvSpPr>
        <p:spPr>
          <a:xfrm>
            <a:off x="837096" y="4393096"/>
            <a:ext cx="5625547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>
                <a:latin typeface="Times New Roman"/>
                <a:cs typeface="Times New Roman"/>
              </a:rPr>
              <a:t>Removal of duplicates</a:t>
            </a:r>
            <a:endParaRPr lang="en-US" sz="2800" dirty="0">
              <a:latin typeface="Calibri" panose="020F0502020204030204"/>
              <a:ea typeface="Calibri"/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latin typeface="Times New Roman"/>
                <a:cs typeface="Times New Roman"/>
              </a:rPr>
              <a:t>Handling missing values</a:t>
            </a:r>
            <a:endParaRPr lang="en-US" sz="2800">
              <a:latin typeface="Calibri" panose="020F0502020204030204"/>
              <a:ea typeface="Calibri"/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latin typeface="Times New Roman"/>
                <a:cs typeface="Times New Roman"/>
              </a:rPr>
              <a:t>Data formatting</a:t>
            </a:r>
            <a:r>
              <a:rPr lang="en-US" sz="2800" dirty="0"/>
              <a:t> </a:t>
            </a:r>
            <a:endParaRPr lang="en-US" sz="28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88781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82054-E29D-84A5-610F-40B6B9A3F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3383" y="203489"/>
            <a:ext cx="5735782" cy="909926"/>
          </a:xfrm>
        </p:spPr>
        <p:txBody>
          <a:bodyPr>
            <a:normAutofit/>
          </a:bodyPr>
          <a:lstStyle/>
          <a:p>
            <a:r>
              <a:rPr lang="en-US" sz="3800" b="1" dirty="0">
                <a:solidFill>
                  <a:srgbClr val="C00000"/>
                </a:solidFill>
                <a:latin typeface="Times New Roman"/>
                <a:ea typeface="Calibri Light"/>
                <a:cs typeface="Calibri Light"/>
              </a:rPr>
              <a:t>Before Cleaning Dataset:</a:t>
            </a:r>
            <a:endParaRPr lang="en-US" sz="3800" b="1" dirty="0">
              <a:solidFill>
                <a:srgbClr val="C00000"/>
              </a:solidFill>
              <a:latin typeface="Times New Roman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8F5B352-976C-445F-F19B-6E2FE585E5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6201" y="1259898"/>
            <a:ext cx="9676689" cy="4963247"/>
          </a:xfrm>
        </p:spPr>
      </p:pic>
    </p:spTree>
    <p:extLst>
      <p:ext uri="{BB962C8B-B14F-4D97-AF65-F5344CB8AC3E}">
        <p14:creationId xmlns:p14="http://schemas.microsoft.com/office/powerpoint/2010/main" val="967710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B2E0-D2B0-7A97-EF70-478B04490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solidFill>
                  <a:srgbClr val="C00000"/>
                </a:solidFill>
                <a:latin typeface="Times New Roman"/>
                <a:ea typeface="Calibri Light"/>
                <a:cs typeface="Calibri Light"/>
              </a:rPr>
              <a:t>Dataset After Cleaning :</a:t>
            </a:r>
            <a:endParaRPr lang="en-US" sz="3800" b="1" dirty="0">
              <a:solidFill>
                <a:srgbClr val="C00000"/>
              </a:solidFill>
              <a:latin typeface="Times New Roman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ACF0C3-CDEE-8005-F349-BCAD19583E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7088" y="1825625"/>
            <a:ext cx="9447188" cy="4651519"/>
          </a:xfrm>
        </p:spPr>
      </p:pic>
    </p:spTree>
    <p:extLst>
      <p:ext uri="{BB962C8B-B14F-4D97-AF65-F5344CB8AC3E}">
        <p14:creationId xmlns:p14="http://schemas.microsoft.com/office/powerpoint/2010/main" val="1650231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1B900-5810-BC9B-1B25-F3B848E2D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0"/>
            <a:ext cx="10515600" cy="1325563"/>
          </a:xfrm>
        </p:spPr>
        <p:txBody>
          <a:bodyPr/>
          <a:lstStyle/>
          <a:p>
            <a:r>
              <a:rPr lang="en-US" sz="3800" b="1" dirty="0">
                <a:solidFill>
                  <a:schemeClr val="accent1"/>
                </a:solidFill>
                <a:latin typeface="Times New Roman"/>
                <a:cs typeface="Times New Roman"/>
              </a:rPr>
              <a:t>Important Calculations</a:t>
            </a:r>
            <a:r>
              <a:rPr lang="en-US" sz="3800" dirty="0">
                <a:solidFill>
                  <a:schemeClr val="accent1"/>
                </a:solidFill>
                <a:latin typeface="Times New Roman"/>
                <a:cs typeface="Times New Roman"/>
              </a:rPr>
              <a:t>: </a:t>
            </a:r>
            <a:endParaRPr lang="en-US" sz="3800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8910B-D497-3506-C1C4-D8081F49D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712"/>
            <a:ext cx="10515600" cy="4837251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Times New Roman"/>
                <a:ea typeface="+mn-lt"/>
                <a:cs typeface="+mn-lt"/>
              </a:rPr>
              <a:t>Total sales :</a:t>
            </a:r>
            <a:endParaRPr lang="en-US"/>
          </a:p>
          <a:p>
            <a:r>
              <a:rPr lang="en-US" dirty="0">
                <a:latin typeface="Times New Roman"/>
                <a:ea typeface="+mn-lt"/>
                <a:cs typeface="+mn-lt"/>
              </a:rPr>
              <a:t>Gross Sales = Sales*Quantity</a:t>
            </a:r>
          </a:p>
          <a:p>
            <a:r>
              <a:rPr lang="en-US" dirty="0">
                <a:latin typeface="Times New Roman"/>
                <a:ea typeface="+mn-lt"/>
                <a:cs typeface="+mn-lt"/>
              </a:rPr>
              <a:t>Net Sales =  </a:t>
            </a:r>
            <a:r>
              <a:rPr lang="en-US" sz="1000" dirty="0">
                <a:latin typeface="Times New Roman"/>
                <a:ea typeface="+mn-lt"/>
                <a:cs typeface="Arial"/>
              </a:rPr>
              <a:t> </a:t>
            </a:r>
            <a:r>
              <a:rPr lang="en-US" dirty="0">
                <a:latin typeface="Times New Roman"/>
                <a:ea typeface="+mn-lt"/>
                <a:cs typeface="+mn-lt"/>
              </a:rPr>
              <a:t>[Gross Sales]-[Discount]*100</a:t>
            </a:r>
            <a:endParaRPr lang="en-US" dirty="0">
              <a:latin typeface="Times New Roman"/>
              <a:ea typeface="Calibri"/>
              <a:cs typeface="Calibri"/>
            </a:endParaRPr>
          </a:p>
          <a:p>
            <a:r>
              <a:rPr lang="en-US" sz="2600" dirty="0">
                <a:latin typeface="Times New Roman"/>
                <a:cs typeface="Arial"/>
              </a:rPr>
              <a:t>Adjusted Sales = </a:t>
            </a:r>
            <a:r>
              <a:rPr lang="en-US" sz="2600" dirty="0">
                <a:latin typeface="Times New Roman"/>
                <a:ea typeface="+mn-lt"/>
                <a:cs typeface="+mn-lt"/>
              </a:rPr>
              <a:t>[Sales]*(1-[Discount]/100)</a:t>
            </a:r>
            <a:r>
              <a:rPr lang="en-US" sz="2600" dirty="0">
                <a:latin typeface="Times New Roman"/>
                <a:cs typeface="Arial"/>
              </a:rPr>
              <a:t>          </a:t>
            </a:r>
            <a:endParaRPr lang="en-US" sz="2600" dirty="0">
              <a:latin typeface="Times New Roman"/>
              <a:ea typeface="+mn-lt"/>
              <a:cs typeface="+mn-lt"/>
            </a:endParaRPr>
          </a:p>
          <a:p>
            <a:endParaRPr lang="en-US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b="1" dirty="0">
                <a:latin typeface="Times New Roman"/>
                <a:ea typeface="+mn-lt"/>
                <a:cs typeface="+mn-lt"/>
              </a:rPr>
              <a:t>Average sales per order :</a:t>
            </a:r>
            <a:endParaRPr lang="en-US" b="1">
              <a:latin typeface="Times New Roman"/>
              <a:cs typeface="Times New Roman"/>
            </a:endParaRPr>
          </a:p>
          <a:p>
            <a:r>
              <a:rPr lang="en-US" dirty="0">
                <a:latin typeface="Times New Roman"/>
                <a:ea typeface="+mn-lt"/>
                <a:cs typeface="+mn-lt"/>
              </a:rPr>
              <a:t>=AVERAGE(W2:W9995) where W column is for Adjusted Sales</a:t>
            </a:r>
            <a:endParaRPr lang="en-US" dirty="0">
              <a:latin typeface="Times New Roman"/>
              <a:ea typeface="+mn-lt"/>
              <a:cs typeface="Calibri"/>
            </a:endParaRPr>
          </a:p>
          <a:p>
            <a:endParaRPr lang="en-US" sz="1000" dirty="0">
              <a:latin typeface="Times New Roman"/>
              <a:ea typeface="+mn-lt"/>
              <a:cs typeface="Arial"/>
            </a:endParaRPr>
          </a:p>
          <a:p>
            <a:endParaRPr lang="en-US" sz="1000" dirty="0">
              <a:latin typeface="Times New Roman"/>
              <a:ea typeface="+mn-lt"/>
              <a:cs typeface="Arial"/>
            </a:endParaRPr>
          </a:p>
          <a:p>
            <a:pPr marL="0" indent="0">
              <a:buNone/>
            </a:pPr>
            <a:r>
              <a:rPr lang="en-US" b="1" dirty="0">
                <a:latin typeface="Times New Roman"/>
                <a:ea typeface="+mn-lt"/>
                <a:cs typeface="+mn-lt"/>
              </a:rPr>
              <a:t>Discount rates :</a:t>
            </a:r>
            <a:endParaRPr lang="en-US" b="1">
              <a:latin typeface="Times New Roman"/>
              <a:ea typeface="Calibri"/>
              <a:cs typeface="Calibri"/>
            </a:endParaRPr>
          </a:p>
          <a:p>
            <a:r>
              <a:rPr lang="en-US">
                <a:latin typeface="Times New Roman"/>
                <a:ea typeface="+mn-lt"/>
                <a:cs typeface="+mn-lt"/>
              </a:rPr>
              <a:t>Discount Rate=Sales Price/Discount ×100</a:t>
            </a:r>
            <a:endParaRPr lang="en-US">
              <a:latin typeface="Times New Roman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000" dirty="0">
                <a:latin typeface="Times New Roman"/>
                <a:cs typeface="Arial"/>
              </a:rPr>
              <a:t>       </a:t>
            </a:r>
            <a:endParaRPr lang="en-US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b="1" dirty="0">
                <a:latin typeface="Times New Roman"/>
                <a:ea typeface="+mn-lt"/>
                <a:cs typeface="+mn-lt"/>
              </a:rPr>
              <a:t>Sales by Segments :</a:t>
            </a:r>
            <a:endParaRPr lang="en-US" b="1">
              <a:latin typeface="Times New Roman"/>
              <a:ea typeface="Calibri"/>
              <a:cs typeface="Calibri"/>
            </a:endParaRPr>
          </a:p>
          <a:p>
            <a:r>
              <a:rPr lang="en-US" dirty="0">
                <a:latin typeface="Times New Roman"/>
                <a:ea typeface="+mn-lt"/>
                <a:cs typeface="+mn-lt"/>
              </a:rPr>
              <a:t>=SUMIF([Segment],"Consumer",[Adjusted Sales])</a:t>
            </a:r>
            <a:endParaRPr lang="en-US">
              <a:latin typeface="Times New Roman"/>
              <a:ea typeface="Calibri"/>
              <a:cs typeface="Calibri"/>
            </a:endParaRPr>
          </a:p>
          <a:p>
            <a:endParaRPr lang="en-US" dirty="0">
              <a:latin typeface="Times New Roman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824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987EE-96E7-BB3D-FCDC-F86E15397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b="1" dirty="0">
                <a:latin typeface="Times New Roman"/>
                <a:ea typeface="Calibri Light"/>
                <a:cs typeface="Calibri Light"/>
              </a:rPr>
              <a:t>Screenshot :</a:t>
            </a:r>
            <a:endParaRPr lang="en-US" sz="3800" b="1">
              <a:latin typeface="Times New Roman"/>
              <a:cs typeface="Times New Roman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43CD8EE-A06E-1AA2-EED5-3D8B5417DD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0836" y="1534982"/>
            <a:ext cx="10032231" cy="5159519"/>
          </a:xfrm>
        </p:spPr>
      </p:pic>
    </p:spTree>
    <p:extLst>
      <p:ext uri="{BB962C8B-B14F-4D97-AF65-F5344CB8AC3E}">
        <p14:creationId xmlns:p14="http://schemas.microsoft.com/office/powerpoint/2010/main" val="404933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0C6542-DFDE-25D0-20DD-F1054BD7D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dirty="0">
                <a:solidFill>
                  <a:srgbClr val="7030A0"/>
                </a:solidFill>
                <a:latin typeface="Times New Roman"/>
                <a:cs typeface="Times New Roman"/>
              </a:rPr>
              <a:t>Pivot Tables and Pivot Charts :</a:t>
            </a:r>
            <a:endParaRPr lang="en-US" sz="5200">
              <a:solidFill>
                <a:srgbClr val="7030A0"/>
              </a:solidFill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EDDECF-6BAD-6C25-33ED-DEF44B087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83" y="2426574"/>
            <a:ext cx="5577291" cy="3346376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2A60C0-A295-E450-BE72-E10935B7D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3" t="42175" r="67776" b="265"/>
          <a:stretch/>
        </p:blipFill>
        <p:spPr>
          <a:xfrm>
            <a:off x="6884860" y="2426574"/>
            <a:ext cx="4331186" cy="334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600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</Words>
  <Application>Microsoft Office PowerPoint</Application>
  <PresentationFormat>Widescreen</PresentationFormat>
  <Paragraphs>6</Paragraphs>
  <Slides>14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Sales Dataset Analysis – Advanced Excel Project </vt:lpstr>
      <vt:lpstr>Objective:</vt:lpstr>
      <vt:lpstr>Dataset Overview</vt:lpstr>
      <vt:lpstr>Before Cleaning Dataset:</vt:lpstr>
      <vt:lpstr>Dataset After Cleaning :</vt:lpstr>
      <vt:lpstr>Important Calculations: </vt:lpstr>
      <vt:lpstr>Screenshot :</vt:lpstr>
      <vt:lpstr>Pivot Tables and Pivot Charts :</vt:lpstr>
      <vt:lpstr>Dashboard</vt:lpstr>
      <vt:lpstr>What-If Analysis &amp; Goal Seek</vt:lpstr>
      <vt:lpstr>Macros and Automation </vt:lpstr>
      <vt:lpstr>Insights and Recommendations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Kishor Sam</dc:creator>
  <cp:lastModifiedBy>Kishor Sam</cp:lastModifiedBy>
  <cp:revision>547</cp:revision>
  <dcterms:created xsi:type="dcterms:W3CDTF">2024-12-29T13:29:52Z</dcterms:created>
  <dcterms:modified xsi:type="dcterms:W3CDTF">2025-01-22T15:51:33Z</dcterms:modified>
</cp:coreProperties>
</file>

<file path=docProps/thumbnail.jpeg>
</file>